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82" r:id="rId12"/>
    <p:sldId id="258" r:id="rId13"/>
    <p:sldId id="259" r:id="rId14"/>
    <p:sldId id="260" r:id="rId15"/>
    <p:sldId id="281" r:id="rId16"/>
    <p:sldId id="261" r:id="rId17"/>
    <p:sldId id="262" r:id="rId18"/>
    <p:sldId id="263" r:id="rId19"/>
    <p:sldId id="267" r:id="rId20"/>
    <p:sldId id="284" r:id="rId21"/>
    <p:sldId id="283" r:id="rId22"/>
    <p:sldId id="268" r:id="rId23"/>
    <p:sldId id="270" r:id="rId24"/>
    <p:sldId id="273" r:id="rId25"/>
    <p:sldId id="274" r:id="rId26"/>
    <p:sldId id="275" r:id="rId27"/>
    <p:sldId id="277" r:id="rId28"/>
    <p:sldId id="285" r:id="rId29"/>
    <p:sldId id="279" r:id="rId30"/>
    <p:sldId id="280" r:id="rId31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56852" y="765986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/>
          </a:p>
          <a:p>
            <a:pPr>
              <a:lnSpc>
                <a:spcPct val="100000"/>
              </a:lnSpc>
            </a:pPr>
            <a:endParaRPr lang="ru-RU" sz="2400" b="0" strike="noStrike" spc="-1" dirty="0"/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ea typeface="DejaVu Sans"/>
              </a:rPr>
              <a:t>Выпускная квалификационная работа </a:t>
            </a:r>
            <a:endParaRPr lang="ru-RU" sz="3200" b="0" strike="noStrike" spc="-1" dirty="0"/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ea typeface="DejaVu Sans"/>
              </a:rPr>
              <a:t>по курсу "Data Science"</a:t>
            </a:r>
            <a:endParaRPr lang="ru-RU" sz="3200" b="0" strike="noStrike" spc="-1" dirty="0"/>
          </a:p>
          <a:p>
            <a:pPr>
              <a:lnSpc>
                <a:spcPct val="100000"/>
              </a:lnSpc>
            </a:pPr>
            <a:endParaRPr lang="ru-RU" sz="3200" b="0" strike="noStrike" spc="-1" dirty="0"/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ea typeface="DejaVu Sans"/>
              </a:rPr>
              <a:t>Слушатель: Ефремов Ярослав</a:t>
            </a:r>
          </a:p>
          <a:p>
            <a:pPr>
              <a:lnSpc>
                <a:spcPct val="100000"/>
              </a:lnSpc>
            </a:pPr>
            <a:endParaRPr lang="ru-RU" sz="2400" b="0" strike="noStrike" spc="-1" dirty="0">
              <a:solidFill>
                <a:srgbClr val="333333"/>
              </a:solidFill>
              <a:ea typeface="DejaVu Sans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56852" y="4830377"/>
            <a:ext cx="8566920" cy="1283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 dirty="0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 dirty="0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 dirty="0">
              <a:latin typeface="Arial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6DEE5D5-A0B0-4339-A972-950C48BD8806}"/>
              </a:ext>
            </a:extLst>
          </p:cNvPr>
          <p:cNvSpPr/>
          <p:nvPr/>
        </p:nvSpPr>
        <p:spPr>
          <a:xfrm>
            <a:off x="706355" y="3498864"/>
            <a:ext cx="8566920" cy="1199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ea typeface="DejaVu Sans"/>
              </a:rPr>
              <a:t>Выпускник МГТУ им. Н.Э. Баумана, работаю в отделе </a:t>
            </a:r>
            <a:r>
              <a:rPr lang="en-US" sz="2000" b="0" strike="noStrike" spc="-1" dirty="0">
                <a:solidFill>
                  <a:srgbClr val="333333"/>
                </a:solidFill>
                <a:ea typeface="DejaVu Sans"/>
              </a:rPr>
              <a:t>ADAS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333333"/>
                </a:solidFill>
                <a:ea typeface="DejaVu Sans"/>
              </a:rPr>
              <a:t>(</a:t>
            </a:r>
            <a:r>
              <a:rPr lang="ru-RU" sz="2000" spc="-1" dirty="0">
                <a:solidFill>
                  <a:srgbClr val="333333"/>
                </a:solidFill>
                <a:ea typeface="DejaVu Sans"/>
              </a:rPr>
              <a:t>Система безопасности помощи водителю</a:t>
            </a:r>
            <a:r>
              <a:rPr lang="en-US" sz="2000" spc="-1" dirty="0">
                <a:solidFill>
                  <a:srgbClr val="333333"/>
                </a:solidFill>
                <a:ea typeface="DejaVu Sans"/>
              </a:rPr>
              <a:t>)</a:t>
            </a:r>
            <a:endParaRPr lang="ru-RU" sz="2000" b="0" strike="noStrike" spc="-1" dirty="0">
              <a:solidFill>
                <a:srgbClr val="333333"/>
              </a:solidFill>
              <a:ea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613032" y="176476"/>
            <a:ext cx="8854560" cy="9318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469718" y="5090294"/>
            <a:ext cx="4403453" cy="11543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spc="-1" dirty="0">
                <a:solidFill>
                  <a:srgbClr val="3465A4"/>
                </a:solidFill>
                <a:latin typeface="Arial"/>
                <a:ea typeface="DejaVu Sans"/>
              </a:rPr>
              <a:t>Предварительный вывод</a:t>
            </a:r>
            <a:r>
              <a:rPr lang="en-US" sz="2600" spc="-1" dirty="0">
                <a:solidFill>
                  <a:srgbClr val="3465A4"/>
                </a:solidFill>
                <a:latin typeface="Arial"/>
                <a:ea typeface="DejaVu Sans"/>
              </a:rPr>
              <a:t>: </a:t>
            </a: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Линейной зависимости нет!!!!!!</a:t>
            </a:r>
            <a:endParaRPr lang="ru-RU" sz="26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09150B-255E-4D16-8F9C-7AD08AF2D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9" y="1396547"/>
            <a:ext cx="4120341" cy="216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68D0E4-2535-4FE4-8A56-593D2D2E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29" y="4617656"/>
            <a:ext cx="3997879" cy="2099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AB5AAF-CA99-438B-9F80-0401CCE8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273" y="1396547"/>
            <a:ext cx="4120341" cy="2163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2B6F44-2C25-44AB-A2C3-755210992F66}"/>
              </a:ext>
            </a:extLst>
          </p:cNvPr>
          <p:cNvSpPr txBox="1"/>
          <p:nvPr/>
        </p:nvSpPr>
        <p:spPr>
          <a:xfrm>
            <a:off x="1095510" y="3815673"/>
            <a:ext cx="3207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b="0" strike="noStrike" spc="-1" dirty="0">
                <a:solidFill>
                  <a:srgbClr val="3465A4"/>
                </a:solidFill>
                <a:latin typeface="Arial"/>
              </a:rPr>
              <a:t>Корреляция по Пирсону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A106D-12CE-4E0E-AF22-3EAC9C968653}"/>
              </a:ext>
            </a:extLst>
          </p:cNvPr>
          <p:cNvSpPr txBox="1"/>
          <p:nvPr/>
        </p:nvSpPr>
        <p:spPr>
          <a:xfrm>
            <a:off x="6166526" y="3848793"/>
            <a:ext cx="3207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b="0" strike="noStrike" spc="-1" dirty="0">
                <a:solidFill>
                  <a:srgbClr val="3465A4"/>
                </a:solidFill>
                <a:latin typeface="Arial"/>
              </a:rPr>
              <a:t>Корреляция по </a:t>
            </a:r>
            <a:r>
              <a:rPr lang="ru-RU" b="0" strike="noStrike" spc="-1" dirty="0" err="1">
                <a:solidFill>
                  <a:srgbClr val="3465A4"/>
                </a:solidFill>
                <a:latin typeface="Arial"/>
              </a:rPr>
              <a:t>Спирману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EB0BB-D778-44D2-94DF-EC63B0FDE0F3}"/>
              </a:ext>
            </a:extLst>
          </p:cNvPr>
          <p:cNvSpPr txBox="1"/>
          <p:nvPr/>
        </p:nvSpPr>
        <p:spPr>
          <a:xfrm>
            <a:off x="1008120" y="6965314"/>
            <a:ext cx="3207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b="0" strike="noStrike" spc="-1" dirty="0">
                <a:solidFill>
                  <a:srgbClr val="3465A4"/>
                </a:solidFill>
                <a:latin typeface="Arial"/>
              </a:rPr>
              <a:t>Корреляция по </a:t>
            </a:r>
            <a:r>
              <a:rPr lang="ru-RU" b="0" strike="noStrike" spc="-1" dirty="0" err="1">
                <a:solidFill>
                  <a:srgbClr val="3465A4"/>
                </a:solidFill>
                <a:latin typeface="Arial"/>
              </a:rPr>
              <a:t>Кендалу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Предпроцессинг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54A1564-96AE-48ED-A02C-C9681385EC42}"/>
              </a:ext>
            </a:extLst>
          </p:cNvPr>
          <p:cNvSpPr/>
          <p:nvPr/>
        </p:nvSpPr>
        <p:spPr>
          <a:xfrm>
            <a:off x="6011538" y="4020521"/>
            <a:ext cx="3494772" cy="278563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StandardScaler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() не будем использовать, так как некоторые данные нет нормального распределения, так что не будем его использовать, будем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исполь-зовать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другие методы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предпроцессинга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333333"/>
              </a:solidFill>
              <a:latin typeface="Arial"/>
              <a:ea typeface="DejaVu Sans"/>
            </a:endParaRPr>
          </a:p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A4B90C0-A71A-48B5-889A-F981347D162D}"/>
              </a:ext>
            </a:extLst>
          </p:cNvPr>
          <p:cNvSpPr/>
          <p:nvPr/>
        </p:nvSpPr>
        <p:spPr>
          <a:xfrm>
            <a:off x="943736" y="4020522"/>
            <a:ext cx="3494772" cy="278563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 анализе участвуют:</a:t>
            </a: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MinMaxScaler</a:t>
            </a: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()</a:t>
            </a: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Normalizer()</a:t>
            </a: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RobustScaler</a:t>
            </a: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()</a:t>
            </a:r>
          </a:p>
          <a:p>
            <a:pPr algn="ctr"/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5F1A48D-AF10-4585-8547-80C85A271A70}"/>
              </a:ext>
            </a:extLst>
          </p:cNvPr>
          <p:cNvSpPr/>
          <p:nvPr/>
        </p:nvSpPr>
        <p:spPr>
          <a:xfrm>
            <a:off x="875488" y="1332128"/>
            <a:ext cx="8630823" cy="16737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Так как значения не коррелируются с друг другом, то нужно исследовать предобработку данных и получить желанную корреляцию между данными.</a:t>
            </a:r>
            <a:endParaRPr lang="en-US" sz="1800" b="0" strike="noStrike" spc="-1" dirty="0">
              <a:solidFill>
                <a:srgbClr val="333333"/>
              </a:solidFill>
              <a:latin typeface="Arial"/>
              <a:ea typeface="DejaVu Sans"/>
            </a:endParaRPr>
          </a:p>
          <a:p>
            <a:pPr algn="ctr"/>
            <a:endParaRPr lang="ru-RU" dirty="0"/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7A9D076A-125F-4DC1-AA71-618E3E9B5829}"/>
              </a:ext>
            </a:extLst>
          </p:cNvPr>
          <p:cNvSpPr/>
          <p:nvPr/>
        </p:nvSpPr>
        <p:spPr>
          <a:xfrm>
            <a:off x="2238785" y="3145032"/>
            <a:ext cx="904673" cy="7393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12146F26-606C-402C-AC9A-F239CD85F28E}"/>
              </a:ext>
            </a:extLst>
          </p:cNvPr>
          <p:cNvSpPr/>
          <p:nvPr/>
        </p:nvSpPr>
        <p:spPr>
          <a:xfrm>
            <a:off x="7306588" y="3143533"/>
            <a:ext cx="904673" cy="739302"/>
          </a:xfrm>
          <a:prstGeom prst="down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Предпроцессинг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5BDDEF-2ECA-4B6A-95D2-DA1EE00231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30" y="1580598"/>
            <a:ext cx="4190027" cy="2101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93E0BC-389D-472A-AFB9-81A4FA01A9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948" y="1580598"/>
            <a:ext cx="4224347" cy="2101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702240-E874-498D-AFF6-BD573101061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46" y="4545485"/>
            <a:ext cx="5774054" cy="25167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7489220-C6D6-43BE-9F3B-A852995079E7}"/>
              </a:ext>
            </a:extLst>
          </p:cNvPr>
          <p:cNvSpPr/>
          <p:nvPr/>
        </p:nvSpPr>
        <p:spPr>
          <a:xfrm>
            <a:off x="720000" y="3824240"/>
            <a:ext cx="3211984" cy="5523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MinMaxScaler</a:t>
            </a: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()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579E8D52-366D-43E5-87C6-A93CE9B0F7A1}"/>
              </a:ext>
            </a:extLst>
          </p:cNvPr>
          <p:cNvSpPr/>
          <p:nvPr/>
        </p:nvSpPr>
        <p:spPr>
          <a:xfrm>
            <a:off x="6148642" y="3779837"/>
            <a:ext cx="3211984" cy="5523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080" algn="ctr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en-US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RobustScaler</a:t>
            </a: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()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2C73922-C1FC-476C-9B93-F3BA61DD0D7E}"/>
              </a:ext>
            </a:extLst>
          </p:cNvPr>
          <p:cNvSpPr/>
          <p:nvPr/>
        </p:nvSpPr>
        <p:spPr>
          <a:xfrm>
            <a:off x="3343833" y="6860262"/>
            <a:ext cx="3211984" cy="5523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9080" algn="ctr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Normalizer()</a:t>
            </a:r>
          </a:p>
        </p:txBody>
      </p:sp>
    </p:spTree>
    <p:extLst>
      <p:ext uri="{BB962C8B-B14F-4D97-AF65-F5344CB8AC3E}">
        <p14:creationId xmlns:p14="http://schemas.microsoft.com/office/powerpoint/2010/main" val="81484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MAE (</a:t>
            </a:r>
            <a:r>
              <a:rPr lang="ru-RU" sz="2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Absolute</a:t>
            </a:r>
            <a:r>
              <a:rPr lang="ru-RU" sz="2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 или средняя абсолютная ошибка</a:t>
            </a:r>
            <a:endParaRPr lang="ru-RU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23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Модели и Метрики качества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 dirty="0">
              <a:latin typeface="Arial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39CA963-3E5C-47CB-9127-6DAA9D8E75AF}"/>
              </a:ext>
            </a:extLst>
          </p:cNvPr>
          <p:cNvSpPr/>
          <p:nvPr/>
        </p:nvSpPr>
        <p:spPr>
          <a:xfrm>
            <a:off x="897714" y="4719623"/>
            <a:ext cx="8462911" cy="22241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MAE (</a:t>
            </a:r>
            <a:r>
              <a:rPr lang="ru-RU" sz="2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Absolute</a:t>
            </a: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 или средняя абсолютная ошибка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Результаты построения и обучения моделей</a:t>
            </a:r>
            <a:endParaRPr lang="ru-RU" sz="3600" b="0" strike="noStrike" spc="-1" dirty="0">
              <a:latin typeface="Arial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9F90894-1B3B-4260-9FE4-C528A2F2E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91880"/>
              </p:ext>
            </p:extLst>
          </p:nvPr>
        </p:nvGraphicFramePr>
        <p:xfrm>
          <a:off x="428018" y="1595336"/>
          <a:ext cx="9146542" cy="5418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7656">
                  <a:extLst>
                    <a:ext uri="{9D8B030D-6E8A-4147-A177-3AD203B41FA5}">
                      <a16:colId xmlns:a16="http://schemas.microsoft.com/office/drawing/2014/main" val="3698328554"/>
                    </a:ext>
                  </a:extLst>
                </a:gridCol>
                <a:gridCol w="3262395">
                  <a:extLst>
                    <a:ext uri="{9D8B030D-6E8A-4147-A177-3AD203B41FA5}">
                      <a16:colId xmlns:a16="http://schemas.microsoft.com/office/drawing/2014/main" val="424610206"/>
                    </a:ext>
                  </a:extLst>
                </a:gridCol>
                <a:gridCol w="1588858">
                  <a:extLst>
                    <a:ext uri="{9D8B030D-6E8A-4147-A177-3AD203B41FA5}">
                      <a16:colId xmlns:a16="http://schemas.microsoft.com/office/drawing/2014/main" val="293148198"/>
                    </a:ext>
                  </a:extLst>
                </a:gridCol>
                <a:gridCol w="1937633">
                  <a:extLst>
                    <a:ext uri="{9D8B030D-6E8A-4147-A177-3AD203B41FA5}">
                      <a16:colId xmlns:a16="http://schemas.microsoft.com/office/drawing/2014/main" val="2247311220"/>
                    </a:ext>
                  </a:extLst>
                </a:gridCol>
              </a:tblGrid>
              <a:tr h="391855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Model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MAE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R2 score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212057168"/>
                  </a:ext>
                </a:extLst>
              </a:tr>
              <a:tr h="62328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Прочность при растяжении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RandomForestRegressor_pr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0.008056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0.963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276856836"/>
                  </a:ext>
                </a:extLst>
              </a:tr>
              <a:tr h="62328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Прочность при растяжении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KNeighborsRegressor_pr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0.008650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0.962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4246072197"/>
                  </a:ext>
                </a:extLst>
              </a:tr>
              <a:tr h="62328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Прочность при растяжении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LinearRegression_pr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0.011843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0.950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4264906992"/>
                  </a:ext>
                </a:extLst>
              </a:tr>
              <a:tr h="62328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Прочность при растяжении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DecisionTreeRegressor_pr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0.015367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0.895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3037825817"/>
                  </a:ext>
                </a:extLst>
              </a:tr>
              <a:tr h="63333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Модуль упругости при растяжении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RandomForestRegressor_upr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0.00097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0.787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4223012899"/>
                  </a:ext>
                </a:extLst>
              </a:tr>
              <a:tr h="63333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Модуль упругости при растяжении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LinearRegression_upr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0.00099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0.787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3990593059"/>
                  </a:ext>
                </a:extLst>
              </a:tr>
              <a:tr h="63333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Модуль упругости при растяжении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DecisionTreeRegressor_upr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0.00108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0.787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2185909965"/>
                  </a:ext>
                </a:extLst>
              </a:tr>
              <a:tr h="633331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Модуль упругости при растяжении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KNeighborsRegressor_upr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>
                          <a:effectLst/>
                        </a:rPr>
                        <a:t>0.001122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0.729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661" marR="20661" marT="0" marB="0"/>
                </a:tc>
                <a:extLst>
                  <a:ext uri="{0D108BD9-81ED-4DB2-BD59-A6C34878D82A}">
                    <a16:rowId xmlns:a16="http://schemas.microsoft.com/office/drawing/2014/main" val="3543298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B51E50-F18F-4987-B4F9-76C3E9286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506" y="1645493"/>
            <a:ext cx="5653643" cy="26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2FE9CA1-1CE1-4FCE-8C7E-64284D57C855}"/>
              </a:ext>
            </a:extLst>
          </p:cNvPr>
          <p:cNvSpPr/>
          <p:nvPr/>
        </p:nvSpPr>
        <p:spPr>
          <a:xfrm>
            <a:off x="7140101" y="2003898"/>
            <a:ext cx="2563017" cy="14202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Архитектура модели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22F62A-7280-422C-8AE3-C5CC8436C5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4203" y="4135539"/>
            <a:ext cx="3458916" cy="265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A84879D-ECD5-49E0-BCD7-0102D2E55FE9}"/>
              </a:ext>
            </a:extLst>
          </p:cNvPr>
          <p:cNvSpPr/>
          <p:nvPr/>
        </p:nvSpPr>
        <p:spPr>
          <a:xfrm>
            <a:off x="1474869" y="5012259"/>
            <a:ext cx="3458916" cy="14202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Построение нейросети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38A62D1F-40EA-4DE8-8D01-3D60514147CB}"/>
              </a:ext>
            </a:extLst>
          </p:cNvPr>
          <p:cNvSpPr/>
          <p:nvPr/>
        </p:nvSpPr>
        <p:spPr>
          <a:xfrm rot="10800000">
            <a:off x="6244203" y="2509736"/>
            <a:ext cx="700392" cy="6420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D45681E0-D109-4A25-A9AE-0383E2464960}"/>
              </a:ext>
            </a:extLst>
          </p:cNvPr>
          <p:cNvSpPr/>
          <p:nvPr/>
        </p:nvSpPr>
        <p:spPr>
          <a:xfrm>
            <a:off x="5238798" y="5401365"/>
            <a:ext cx="700392" cy="6420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260236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18F368-267F-4877-8D49-EDD3A460B0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47" y="1532706"/>
            <a:ext cx="6301105" cy="241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0A4CA0-DE6C-4725-82B6-C5830444EA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69" y="4774604"/>
            <a:ext cx="6489382" cy="188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73CD213-D99E-40DB-A716-75D4897FBAFC}"/>
              </a:ext>
            </a:extLst>
          </p:cNvPr>
          <p:cNvSpPr/>
          <p:nvPr/>
        </p:nvSpPr>
        <p:spPr>
          <a:xfrm>
            <a:off x="1659747" y="4080216"/>
            <a:ext cx="6301105" cy="5598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Построение График потерь 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DDA4C41-4457-457C-8667-B1EF6ED47ADF}"/>
              </a:ext>
            </a:extLst>
          </p:cNvPr>
          <p:cNvSpPr/>
          <p:nvPr/>
        </p:nvSpPr>
        <p:spPr>
          <a:xfrm>
            <a:off x="1659746" y="6812731"/>
            <a:ext cx="6301105" cy="5598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Построение График потерь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ED676A-D9A2-4011-A136-68D296E622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71" y="1621499"/>
            <a:ext cx="6301105" cy="3343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7BDD78A-76E9-4AAC-87C7-8C794732A8E9}"/>
              </a:ext>
            </a:extLst>
          </p:cNvPr>
          <p:cNvSpPr/>
          <p:nvPr/>
        </p:nvSpPr>
        <p:spPr>
          <a:xfrm>
            <a:off x="1471471" y="5147988"/>
            <a:ext cx="6301105" cy="5598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График прогнозных и настоящих значений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Разработка Чат-бота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3074" name="Picture 2" descr="how to get token from BotFather Telegram | SmartBotsLand">
            <a:extLst>
              <a:ext uri="{FF2B5EF4-FFF2-40B4-BE49-F238E27FC236}">
                <a16:creationId xmlns:a16="http://schemas.microsoft.com/office/drawing/2014/main" id="{00EF8738-0488-4A52-B948-D26A6DB8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2" y="1551905"/>
            <a:ext cx="4427813" cy="352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6C91E243-3BFB-4FA5-BB04-55E478E8A7C1}"/>
              </a:ext>
            </a:extLst>
          </p:cNvPr>
          <p:cNvSpPr/>
          <p:nvPr/>
        </p:nvSpPr>
        <p:spPr>
          <a:xfrm>
            <a:off x="2223396" y="5263604"/>
            <a:ext cx="787941" cy="61284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7ACBB38-A77D-4021-888A-B34AD2B85699}"/>
              </a:ext>
            </a:extLst>
          </p:cNvPr>
          <p:cNvSpPr/>
          <p:nvPr/>
        </p:nvSpPr>
        <p:spPr>
          <a:xfrm>
            <a:off x="403461" y="6058864"/>
            <a:ext cx="4427813" cy="8115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Получаем название нашего, бота, внутренние команды</a:t>
            </a:r>
          </a:p>
        </p:txBody>
      </p:sp>
      <p:pic>
        <p:nvPicPr>
          <p:cNvPr id="3076" name="Picture 4" descr="aiogram 3.4.1 documentation">
            <a:extLst>
              <a:ext uri="{FF2B5EF4-FFF2-40B4-BE49-F238E27FC236}">
                <a16:creationId xmlns:a16="http://schemas.microsoft.com/office/drawing/2014/main" id="{996CC11F-E92B-4171-A5E3-D3664F630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2" y="1551905"/>
            <a:ext cx="3529282" cy="352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534E23A2-2848-4ACF-82FD-AC23014F6312}"/>
              </a:ext>
            </a:extLst>
          </p:cNvPr>
          <p:cNvSpPr/>
          <p:nvPr/>
        </p:nvSpPr>
        <p:spPr>
          <a:xfrm>
            <a:off x="7216995" y="5263604"/>
            <a:ext cx="787941" cy="61284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239DCEF-2F09-4D9C-8502-C921A38FE579}"/>
              </a:ext>
            </a:extLst>
          </p:cNvPr>
          <p:cNvSpPr/>
          <p:nvPr/>
        </p:nvSpPr>
        <p:spPr>
          <a:xfrm>
            <a:off x="5395266" y="6058864"/>
            <a:ext cx="4427813" cy="8115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Библиотека по разработке чат-бота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И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зучить предметную область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П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ровести разведочный анализ данных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Р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азделить данные на тренировочную и тестовую выборки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В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ыполнить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препроцессинг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предобаботку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В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ыбрать </a:t>
            </a: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модель машинного обучения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П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одобрать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гиперпараметры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 помощью с помощью поиска по сетке с перекрестной проверкой</a:t>
            </a: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</a:t>
            </a:r>
            <a:r>
              <a:rPr lang="en-US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GridSearchCV</a:t>
            </a: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С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равнить модели после подбора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и выбрать лучшую</a:t>
            </a:r>
            <a:r>
              <a:rPr lang="en-US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модель 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Разработать нейронную сеть для с целевой переменной «Соотношение матрица-наполнитель»</a:t>
            </a:r>
            <a:endParaRPr lang="ru-RU" sz="1800" b="0" strike="noStrike" spc="-1" dirty="0">
              <a:solidFill>
                <a:srgbClr val="333333"/>
              </a:solidFill>
              <a:latin typeface="Arial"/>
              <a:ea typeface="DejaVu Sans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С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равнить качество лучшей модели на тренировочной и тестовой выборке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pc="-1" dirty="0">
                <a:solidFill>
                  <a:srgbClr val="333333"/>
                </a:solidFill>
                <a:latin typeface="Arial"/>
                <a:ea typeface="DejaVu Sans"/>
              </a:rPr>
              <a:t>Р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азработать чат-бота 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Разработка Чат-бота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7ACBB38-A77D-4021-888A-B34AD2B85699}"/>
              </a:ext>
            </a:extLst>
          </p:cNvPr>
          <p:cNvSpPr/>
          <p:nvPr/>
        </p:nvSpPr>
        <p:spPr>
          <a:xfrm>
            <a:off x="5599299" y="2898410"/>
            <a:ext cx="4152900" cy="8115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Команда </a:t>
            </a:r>
            <a:r>
              <a:rPr lang="en-US" dirty="0">
                <a:solidFill>
                  <a:schemeClr val="tx1"/>
                </a:solidFill>
              </a:rPr>
              <a:t>/start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239DCEF-2F09-4D9C-8502-C921A38FE579}"/>
              </a:ext>
            </a:extLst>
          </p:cNvPr>
          <p:cNvSpPr/>
          <p:nvPr/>
        </p:nvSpPr>
        <p:spPr>
          <a:xfrm>
            <a:off x="486537" y="6597931"/>
            <a:ext cx="3920094" cy="8115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Команда </a:t>
            </a:r>
            <a:r>
              <a:rPr lang="en-US" dirty="0">
                <a:solidFill>
                  <a:schemeClr val="tx1"/>
                </a:solidFill>
              </a:rPr>
              <a:t>/req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681510-5CF8-47C2-9697-6C09459137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99" y="1351632"/>
            <a:ext cx="41529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79C18B1-9627-473F-BFA6-8FA69ED583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6" y="1565274"/>
            <a:ext cx="3920094" cy="4906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ustomShape 2">
            <a:extLst>
              <a:ext uri="{FF2B5EF4-FFF2-40B4-BE49-F238E27FC236}">
                <a16:creationId xmlns:a16="http://schemas.microsoft.com/office/drawing/2014/main" id="{E8B6DACD-DD94-4B58-AEA8-CF3168566619}"/>
              </a:ext>
            </a:extLst>
          </p:cNvPr>
          <p:cNvSpPr/>
          <p:nvPr/>
        </p:nvSpPr>
        <p:spPr>
          <a:xfrm>
            <a:off x="5520667" y="4419942"/>
            <a:ext cx="4231532" cy="20516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</a:t>
            </a:r>
            <a:r>
              <a:rPr lang="ru-RU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Прочность при растяжении, МПа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».</a:t>
            </a:r>
            <a:endParaRPr lang="ru-RU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endParaRPr lang="ru-RU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169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749030" y="233227"/>
            <a:ext cx="8826610" cy="11189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latin typeface="Arial"/>
              </a:rPr>
              <a:t>Результаты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 dirty="0">
                <a:solidFill>
                  <a:srgbClr val="3465A4"/>
                </a:solidFill>
                <a:latin typeface="Arial Black"/>
              </a:rPr>
              <a:t>Задача </a:t>
            </a:r>
            <a:r>
              <a:rPr lang="ru-RU" sz="3200" spc="-1" dirty="0">
                <a:solidFill>
                  <a:srgbClr val="3465A4"/>
                </a:solidFill>
                <a:latin typeface="Arial Black"/>
              </a:rPr>
              <a:t>Решена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latin typeface="Arial"/>
              </a:rPr>
              <a:t>Выводы: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Вы</a:t>
            </a:r>
            <a:r>
              <a:rPr lang="ru-RU" sz="2200" spc="-1" dirty="0">
                <a:latin typeface="Arial"/>
              </a:rPr>
              <a:t>явление причин отсутствие корреляции между признаками</a:t>
            </a:r>
            <a:endParaRPr lang="ru-RU" sz="22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Модели машинного обучения прогнозируют точный результат, с незначительной ошибкой 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Нейросеть прогнозирует точный результат, с незначительной ошибкой 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Разработка чат-бота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>
                <a:solidFill>
                  <a:srgbClr val="333333"/>
                </a:solidFill>
                <a:latin typeface="Arial"/>
              </a:rPr>
              <a:t>Блок-схема 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4BFED5-F835-4143-8141-7194580C6F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59" y="1596890"/>
            <a:ext cx="7011684" cy="5027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02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X_bp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(матрица из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базальтопластика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X_nup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(наполнитель из углепластика):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453647" y="1584000"/>
            <a:ext cx="3747240" cy="47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93095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862931" y="5530938"/>
            <a:ext cx="8171640" cy="49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Не все признаки попадают под нормального распределения 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55B71A-6819-4E9D-833D-8737CA222F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36" y="1055641"/>
            <a:ext cx="7215498" cy="43497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F2359410-23E8-4BB9-919A-404F9EC78FD3}"/>
              </a:ext>
            </a:extLst>
          </p:cNvPr>
          <p:cNvSpPr/>
          <p:nvPr/>
        </p:nvSpPr>
        <p:spPr>
          <a:xfrm>
            <a:off x="720000" y="6400800"/>
            <a:ext cx="8171640" cy="49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6A198-268E-431E-B246-29B42D1C8AF1}"/>
              </a:ext>
            </a:extLst>
          </p:cNvPr>
          <p:cNvSpPr txBox="1"/>
          <p:nvPr/>
        </p:nvSpPr>
        <p:spPr>
          <a:xfrm>
            <a:off x="347751" y="5956702"/>
            <a:ext cx="89161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С нормальным распределением: ['Соотношение матрица-наполнитель', 'Плотность, кг/м3', 'модуль упругости, ГПа', 'Количество отвердителя, м.%', 'Содержание эпоксидных групп,%_2', 'Температура вспышки, С_2', 'Модуль упругости при растяжении, ГПа', 'Прочность при растяжении, МПа', 'Потребление смолы, г/м2', 'Шаг нашивки']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400" dirty="0"/>
              <a:t>БЕЗ нормального распределения : ['Поверхностная плотность, г/м2', 'Угол нашивки,(норм.)', 'Плотность нашивки']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8" name="Рисунок 377"/>
          <p:cNvPicPr/>
          <p:nvPr/>
        </p:nvPicPr>
        <p:blipFill>
          <a:blip r:embed="rId2"/>
          <a:stretch/>
        </p:blipFill>
        <p:spPr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Рисунок 378"/>
          <p:cNvPicPr/>
          <p:nvPr/>
        </p:nvPicPr>
        <p:blipFill>
          <a:blip r:embed="rId3"/>
          <a:stretch/>
        </p:blipFill>
        <p:spPr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Рисунок 379"/>
          <p:cNvPicPr/>
          <p:nvPr/>
        </p:nvPicPr>
        <p:blipFill>
          <a:blip r:embed="rId4"/>
          <a:stretch/>
        </p:blipFill>
        <p:spPr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  бинарный признак</a:t>
            </a: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pc="-1" dirty="0">
                <a:solidFill>
                  <a:srgbClr val="000000"/>
                </a:solidFill>
                <a:latin typeface="Arial"/>
              </a:rPr>
              <a:t>Все остальные признаки являются количественными </a:t>
            </a:r>
            <a:endParaRPr lang="ru-RU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80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83" name="Рисунок 382"/>
          <p:cNvPicPr/>
          <p:nvPr/>
        </p:nvPicPr>
        <p:blipFill>
          <a:blip r:embed="rId2"/>
          <a:stretch/>
        </p:blipFill>
        <p:spPr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  <a:latin typeface="Arial"/>
              </a:rPr>
              <a:t>Не видно группировка на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</a:rPr>
              <a:t>класстеры</a:t>
            </a:r>
            <a:r>
              <a:rPr lang="ru-RU" sz="2400" spc="-1" dirty="0">
                <a:solidFill>
                  <a:srgbClr val="333333"/>
                </a:solidFill>
                <a:latin typeface="Arial"/>
              </a:rPr>
              <a:t> 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438920"/>
            <a:ext cx="8854920" cy="1530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spc="-1" dirty="0">
                <a:solidFill>
                  <a:srgbClr val="333333"/>
                </a:solidFill>
                <a:latin typeface="Arial"/>
                <a:ea typeface="DejaVu Sans"/>
              </a:rPr>
              <a:t>После удаления осталось 1000 строк</a:t>
            </a:r>
            <a:endParaRPr lang="ru-RU" sz="2000" b="0" strike="noStrike" spc="-1" dirty="0">
              <a:solidFill>
                <a:srgbClr val="333333"/>
              </a:solidFill>
              <a:latin typeface="Arial"/>
              <a:ea typeface="DejaVu Sans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endParaRPr lang="ru-RU" sz="2000" b="0" strike="noStrike" spc="-1" dirty="0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496120" y="3427660"/>
            <a:ext cx="8854920" cy="250973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630</Words>
  <Application>Microsoft Office PowerPoint</Application>
  <PresentationFormat>Произвольный</PresentationFormat>
  <Paragraphs>141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22</vt:i4>
      </vt:variant>
    </vt:vector>
  </HeadingPairs>
  <TitlesOfParts>
    <vt:vector size="36" baseType="lpstr">
      <vt:lpstr>Arial</vt:lpstr>
      <vt:lpstr>Arial Black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yaroslav efremov</cp:lastModifiedBy>
  <cp:revision>32</cp:revision>
  <dcterms:created xsi:type="dcterms:W3CDTF">2022-04-21T01:29:43Z</dcterms:created>
  <dcterms:modified xsi:type="dcterms:W3CDTF">2024-04-13T20:29:04Z</dcterms:modified>
  <dc:language>ru-RU</dc:language>
</cp:coreProperties>
</file>